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6.wmf" ContentType="image/x-wmf"/>
  <Override PartName="/ppt/media/image23.png" ContentType="image/png"/>
  <Override PartName="/ppt/media/image22.png" ContentType="image/png"/>
  <Override PartName="/ppt/media/image24.jpeg" ContentType="image/jpeg"/>
  <Override PartName="/ppt/media/image21.jpeg" ContentType="image/jpeg"/>
  <Override PartName="/ppt/media/image19.png" ContentType="image/png"/>
  <Override PartName="/ppt/media/image20.png" ContentType="image/png"/>
  <Override PartName="/ppt/media/image28.png" ContentType="image/png"/>
  <Override PartName="/ppt/media/image29.jpeg" ContentType="image/jpeg"/>
  <Override PartName="/ppt/media/image10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0.jpeg" ContentType="image/jpeg"/>
  <Override PartName="/ppt/media/image1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25.jpeg" ContentType="image/jpeg"/>
  <Override PartName="/ppt/media/image31.png" ContentType="image/png"/>
  <Override PartName="/ppt/media/image1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1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029C8EC-9330-4410-9BFD-6C17D457186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0E0438-C9C8-46D3-8B7B-5B108B610AA9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738720-C633-4F2F-989C-50846F1CCD8A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5DC531-B2D5-4878-8B0C-03DDC06A647F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9A0CC5-50AF-4BC4-B0F9-40BC5B67ACD2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54D379D-0A7C-4011-9114-6A9D4ACD0848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B070BD-0FAC-405F-9F7E-0FD7FD66050A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EAE0B6-EFCE-4406-B370-14863E828DC6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0CB940-02E9-4E76-8897-98E8F7D3E974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9EB73D-6982-45F8-AB22-31031A23DD65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1197AC-6DC3-47ED-B4AE-C178A28A6D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62E6D0-7D38-45CB-AC5A-F40817B008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0B26A5-CBF7-4A98-932B-392BCE0A10D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54875A-8110-4E48-8D91-1850282674D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F1464D9-96C7-45C7-B8D6-14DBC8AB2E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949E7C2-3313-421A-8CDC-EB5E59A7CA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01BB120-8D78-4B3E-94A7-544AE4EDE3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28FE06-CE4A-4A24-80C7-538E6EF415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F6FF88-8316-43C8-8915-D7AE126E12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8FD6C3-28D1-4EFE-9295-23F9D3A430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FB5E2FF-6E01-4E31-8DE7-A819A154E9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53788E-9F7C-46A7-A006-0F88FE776D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E8AA05-83DE-4452-9E68-1D920BAD80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D78759-2803-4153-83BD-6DB76D55B9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38A21A-5532-4AF2-9466-453E287CB2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B5F8976-6874-4295-9CF7-204D34D524F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D2EF7B-1600-42C3-882A-4D777F8F4B9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7D34613-F7D8-483D-A795-174980A260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9FA614D-82FA-40EA-81A8-F7689058232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A40382D-FE8E-4C69-9BC9-54CF128C6B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378D8E8-7F69-4DEB-BBC7-6A6256425A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9036170-D2EB-4ACF-A95E-FF333763CA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697B8F-11CE-4568-8981-52BD6DD4D6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8ADC139-0F7E-4C69-A731-E955CFE7D1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B5708E8-C948-48D5-B1C4-C476857CB9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A0B7EE3-85AB-4506-9E0E-41D229F5E6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4CA2865-A5F5-4731-B884-78FC6BF41B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0D63894-CA53-418F-935A-ADFD77FD6F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9AE0C8B-9EEE-40A6-B21F-4D96D6D6812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A3DA30-8FCF-4918-837C-B67AF8EA5B2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0C11DCE-9DB3-4C39-ACD2-71286CB953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87F514-EDBF-4B86-A5FB-937DC2AD06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4181D5-CF1A-440B-82D2-50F486D5CB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EE5CEF-E015-4DA6-BE38-25FD61648C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F0D13E-BC5E-42EF-AFF6-B1C46942C0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E1D413-A434-4DC3-B042-9BC8D255AD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Click to edit </a:t>
            </a: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Master title style</a:t>
            </a:r>
            <a:endParaRPr b="0" lang="en-US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787878"/>
                </a:solidFill>
                <a:latin typeface="Aptos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1F0C84-DC71-4F3E-8712-2FA843EF76EC}" type="slidenum">
              <a:rPr b="0" lang="en-IN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787878"/>
                </a:solidFill>
                <a:latin typeface="Aptos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524201C-4C73-48C1-BAC4-F8709A324847}" type="slidenum">
              <a:rPr b="0" lang="en-IN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ptos Display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787878"/>
                </a:solidFill>
                <a:latin typeface="Aptos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595E58-58AE-472E-98D0-369481A75650}" type="slidenum">
              <a:rPr b="0" lang="en-IN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wmf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166120" y="2323800"/>
            <a:ext cx="7690320" cy="621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2060"/>
                </a:solidFill>
                <a:latin typeface="Times New Roman"/>
                <a:ea typeface="Tahoma"/>
              </a:rPr>
              <a:t>Gokula Krishna Tavva</a:t>
            </a:r>
            <a:endParaRPr b="0" lang="en-US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0" name="TextBox 11"/>
          <p:cNvSpPr/>
          <p:nvPr/>
        </p:nvSpPr>
        <p:spPr>
          <a:xfrm>
            <a:off x="3553200" y="2943000"/>
            <a:ext cx="46594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GB" sz="2000" spc="49" strike="noStrike">
                <a:solidFill>
                  <a:srgbClr val="c00000"/>
                </a:solidFill>
                <a:latin typeface="Calibri(body)"/>
                <a:ea typeface="Calibri"/>
              </a:rPr>
              <a:t>Undergraduate student,</a:t>
            </a:r>
            <a:br>
              <a:rPr sz="2000"/>
            </a:br>
            <a:r>
              <a:rPr b="1" lang="en-GB" sz="2000" spc="49" strike="noStrike">
                <a:solidFill>
                  <a:srgbClr val="c00000"/>
                </a:solidFill>
                <a:latin typeface="Calibri(body)"/>
                <a:ea typeface="Calibri"/>
              </a:rPr>
              <a:t>Department of Mechanical Engineering, BITS Pilani, Rajasthan, India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1" name="Picture 13" descr=""/>
          <p:cNvPicPr/>
          <p:nvPr/>
        </p:nvPicPr>
        <p:blipFill>
          <a:blip r:embed="rId1"/>
          <a:srcRect l="10085" t="49775" r="9730" b="35284"/>
          <a:stretch/>
        </p:blipFill>
        <p:spPr>
          <a:xfrm>
            <a:off x="0" y="6726600"/>
            <a:ext cx="12269160" cy="1555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14"/>
          <p:cNvSpPr/>
          <p:nvPr/>
        </p:nvSpPr>
        <p:spPr>
          <a:xfrm>
            <a:off x="3681360" y="4133520"/>
            <a:ext cx="4659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Aug 1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pto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 , 2025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Skills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217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grpSp>
        <p:nvGrpSpPr>
          <p:cNvPr id="218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219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0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1" name="PlaceHolder 2"/>
          <p:cNvSpPr>
            <a:spLocks noGrp="1"/>
          </p:cNvSpPr>
          <p:nvPr>
            <p:ph type="sldNum" idx="21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8E41E1-AAC4-44DB-B281-C36D429FE6AB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22" name="Picture 2" descr="BITS Pilani - Wikipedia"/>
          <p:cNvPicPr/>
          <p:nvPr/>
        </p:nvPicPr>
        <p:blipFill>
          <a:blip r:embed="rId3"/>
          <a:stretch/>
        </p:blipFill>
        <p:spPr>
          <a:xfrm>
            <a:off x="11034360" y="109800"/>
            <a:ext cx="840600" cy="840600"/>
          </a:xfrm>
          <a:prstGeom prst="rect">
            <a:avLst/>
          </a:prstGeom>
          <a:ln w="0">
            <a:noFill/>
          </a:ln>
        </p:spPr>
      </p:pic>
      <p:sp>
        <p:nvSpPr>
          <p:cNvPr id="223" name="TextBox 9"/>
          <p:cNvSpPr/>
          <p:nvPr/>
        </p:nvSpPr>
        <p:spPr>
          <a:xfrm>
            <a:off x="167400" y="763920"/>
            <a:ext cx="1128708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</a:rPr>
              <a:t>Numerical Modelling: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ANSYS Fluent, ANSYS Structural, Basilisk, OpenFoam, SimScale, and XFLR.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</a:rPr>
              <a:t>CAD/CAM: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SolidWorks, Fusion 360, Creo Parametric, AutoCAD, and OpenVSP.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</a:rPr>
              <a:t>Programming: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Python, C++, MATLAB, C, Basilisk C, and LaTeX.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</a:rPr>
              <a:t>Microsoft Office: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Excel, PowerPoint, Word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</a:rPr>
              <a:t>Research and Communication: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Leadership and Team work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Effective communication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Conference presentation and academic reporting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Languages: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English, Telugu, Hindi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: Rounded Corners 19"/>
          <p:cNvSpPr/>
          <p:nvPr/>
        </p:nvSpPr>
        <p:spPr>
          <a:xfrm>
            <a:off x="8304480" y="1334520"/>
            <a:ext cx="3742920" cy="4856040"/>
          </a:xfrm>
          <a:prstGeom prst="roundRect">
            <a:avLst>
              <a:gd name="adj" fmla="val 678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Rectangle: Rounded Corners 18"/>
          <p:cNvSpPr/>
          <p:nvPr/>
        </p:nvSpPr>
        <p:spPr>
          <a:xfrm>
            <a:off x="144360" y="1344600"/>
            <a:ext cx="8029440" cy="4856040"/>
          </a:xfrm>
          <a:prstGeom prst="roundRect">
            <a:avLst>
              <a:gd name="adj" fmla="val 678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TextBox 2"/>
          <p:cNvSpPr/>
          <p:nvPr/>
        </p:nvSpPr>
        <p:spPr>
          <a:xfrm>
            <a:off x="1000800" y="6545880"/>
            <a:ext cx="4165200" cy="6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Calibri"/>
                <a:ea typeface="Verdana"/>
              </a:rPr>
              <a:t>Tanish Samanta, Gokula Krishna Tavva, Chennu Ranganayakulu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227" name="Picture 11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1920"/>
            <a:ext cx="8214120" cy="85680"/>
          </a:xfrm>
          <a:prstGeom prst="rect">
            <a:avLst/>
          </a:prstGeom>
          <a:ln w="0">
            <a:noFill/>
          </a:ln>
        </p:spPr>
      </p:pic>
      <p:grpSp>
        <p:nvGrpSpPr>
          <p:cNvPr id="228" name="Group 29"/>
          <p:cNvGrpSpPr/>
          <p:nvPr/>
        </p:nvGrpSpPr>
        <p:grpSpPr>
          <a:xfrm>
            <a:off x="0" y="101880"/>
            <a:ext cx="7665120" cy="556200"/>
            <a:chOff x="0" y="101880"/>
            <a:chExt cx="7665120" cy="556200"/>
          </a:xfrm>
        </p:grpSpPr>
        <p:sp>
          <p:nvSpPr>
            <p:cNvPr id="229" name="Rectangle 30"/>
            <p:cNvSpPr/>
            <p:nvPr/>
          </p:nvSpPr>
          <p:spPr>
            <a:xfrm>
              <a:off x="0" y="101880"/>
              <a:ext cx="7665120" cy="526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230" name="TextBox 31"/>
            <p:cNvSpPr/>
            <p:nvPr/>
          </p:nvSpPr>
          <p:spPr>
            <a:xfrm>
              <a:off x="144360" y="141840"/>
              <a:ext cx="61351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IN" sz="2800" spc="-1" strike="noStrike">
                  <a:solidFill>
                    <a:srgbClr val="002060"/>
                  </a:solidFill>
                  <a:latin typeface="Arial"/>
                </a:rPr>
                <a:t>Academic Coursework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231" name="Group 35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232" name="Picture 36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3" name="Rectangle 37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4" name="PlaceHolder 1"/>
          <p:cNvSpPr>
            <a:spLocks noGrp="1"/>
          </p:cNvSpPr>
          <p:nvPr>
            <p:ph type="sldNum" idx="22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C10FD85-28A5-47F4-9C1E-2BB612AF49FB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35" name="TextBox 40"/>
          <p:cNvSpPr/>
          <p:nvPr/>
        </p:nvSpPr>
        <p:spPr>
          <a:xfrm>
            <a:off x="167760" y="1392480"/>
            <a:ext cx="3809520" cy="34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2</a:t>
            </a:r>
            <a:r>
              <a:rPr b="1" lang="en-US" sz="2000" spc="-1" strike="noStrike" baseline="30000">
                <a:solidFill>
                  <a:srgbClr val="000000"/>
                </a:solidFill>
                <a:latin typeface="Aptos"/>
              </a:rPr>
              <a:t>nd</a:t>
            </a: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 Year: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Fluid Mechanics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Heat Transfer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Applied Thermodynamics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Mechanics of Solids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Advanced Mechanics of Solids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Material Science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Manufacturing Processes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Mechanisms and Machines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6" name="TextBox 5"/>
          <p:cNvSpPr/>
          <p:nvPr/>
        </p:nvSpPr>
        <p:spPr>
          <a:xfrm>
            <a:off x="4008600" y="1436760"/>
            <a:ext cx="4165200" cy="55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3</a:t>
            </a:r>
            <a:r>
              <a:rPr b="1" lang="en-US" sz="2000" spc="-1" strike="noStrike" baseline="30000">
                <a:solidFill>
                  <a:srgbClr val="000000"/>
                </a:solidFill>
                <a:latin typeface="Aptos"/>
              </a:rPr>
              <a:t>rd</a:t>
            </a: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 Year: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Computational Fluid Dynamics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Finite-Element Methods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Gas Dynamics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Numerical Fluid Flow and Heat Transfer Techniques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CAD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Aptos"/>
              </a:rPr>
              <a:t>Prime Movers and Fluid Machines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Aptos"/>
              </a:rPr>
              <a:t>Engines, Motors, and Mobility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Manufacturing Management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Advanced Manufacturing Process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Vibrations and Control 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Design of Machine Elements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Engineering Optimization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7" name="TextBox 6"/>
          <p:cNvSpPr/>
          <p:nvPr/>
        </p:nvSpPr>
        <p:spPr>
          <a:xfrm>
            <a:off x="144360" y="934560"/>
            <a:ext cx="380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c00000"/>
                </a:solidFill>
                <a:latin typeface="Aptos"/>
              </a:rPr>
              <a:t>Core Discipline Courses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TextBox 7"/>
          <p:cNvSpPr/>
          <p:nvPr/>
        </p:nvSpPr>
        <p:spPr>
          <a:xfrm>
            <a:off x="8269920" y="911880"/>
            <a:ext cx="380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c00000"/>
                </a:solidFill>
                <a:latin typeface="Aptos"/>
              </a:rPr>
              <a:t>Humanities and others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9" name="TextBox 8"/>
          <p:cNvSpPr/>
          <p:nvPr/>
        </p:nvSpPr>
        <p:spPr>
          <a:xfrm>
            <a:off x="8327880" y="1701000"/>
            <a:ext cx="380952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Business Communication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Human Resource Development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Print and Audio-Visual Advertising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Principles of Economics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3 project type courses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40" name="Picture 2" descr="BITS Pilani - Wikipedia"/>
          <p:cNvPicPr/>
          <p:nvPr/>
        </p:nvPicPr>
        <p:blipFill>
          <a:blip r:embed="rId3"/>
          <a:stretch/>
        </p:blipFill>
        <p:spPr>
          <a:xfrm>
            <a:off x="11161800" y="122040"/>
            <a:ext cx="735480" cy="73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"/>
          <p:cNvSpPr/>
          <p:nvPr/>
        </p:nvSpPr>
        <p:spPr>
          <a:xfrm>
            <a:off x="8164080" y="699840"/>
            <a:ext cx="4017960" cy="575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/>
        </p:style>
      </p:sp>
      <p:sp>
        <p:nvSpPr>
          <p:cNvPr id="134" name="TextBox 2"/>
          <p:cNvSpPr/>
          <p:nvPr/>
        </p:nvSpPr>
        <p:spPr>
          <a:xfrm>
            <a:off x="1000800" y="6545880"/>
            <a:ext cx="4165200" cy="6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Calibri"/>
                <a:ea typeface="Verdana"/>
              </a:rPr>
              <a:t>Tanish Samanta, Gokula Krishna Tavva, Chennu Ranganayakulu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35" name="Picture 11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1920"/>
            <a:ext cx="8214120" cy="85680"/>
          </a:xfrm>
          <a:prstGeom prst="rect">
            <a:avLst/>
          </a:prstGeom>
          <a:ln w="0">
            <a:noFill/>
          </a:ln>
        </p:spPr>
      </p:pic>
      <p:grpSp>
        <p:nvGrpSpPr>
          <p:cNvPr id="136" name="Group 29"/>
          <p:cNvGrpSpPr/>
          <p:nvPr/>
        </p:nvGrpSpPr>
        <p:grpSpPr>
          <a:xfrm>
            <a:off x="0" y="101880"/>
            <a:ext cx="7665120" cy="556200"/>
            <a:chOff x="0" y="101880"/>
            <a:chExt cx="7665120" cy="556200"/>
          </a:xfrm>
        </p:grpSpPr>
        <p:sp>
          <p:nvSpPr>
            <p:cNvPr id="137" name="Rectangle 30"/>
            <p:cNvSpPr/>
            <p:nvPr/>
          </p:nvSpPr>
          <p:spPr>
            <a:xfrm>
              <a:off x="0" y="101880"/>
              <a:ext cx="7665120" cy="526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38" name="TextBox 31"/>
            <p:cNvSpPr/>
            <p:nvPr/>
          </p:nvSpPr>
          <p:spPr>
            <a:xfrm>
              <a:off x="144360" y="141840"/>
              <a:ext cx="61351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IN" sz="2800" spc="-1" strike="noStrike">
                  <a:solidFill>
                    <a:srgbClr val="002060"/>
                  </a:solidFill>
                  <a:latin typeface="Arial"/>
                </a:rPr>
                <a:t>About Me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139" name="Group 35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40" name="Picture 36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1" name="Rectangle 37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2" name="PlaceHolder 1"/>
          <p:cNvSpPr>
            <a:spLocks noGrp="1"/>
          </p:cNvSpPr>
          <p:nvPr>
            <p:ph type="sldNum" idx="13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8B6B9A-ACCF-4DD7-8606-22EE8E500D67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43" name="TextBox 40"/>
          <p:cNvSpPr/>
          <p:nvPr/>
        </p:nvSpPr>
        <p:spPr>
          <a:xfrm>
            <a:off x="202320" y="802440"/>
            <a:ext cx="2167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Background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" name="TextBox 42"/>
          <p:cNvSpPr/>
          <p:nvPr/>
        </p:nvSpPr>
        <p:spPr>
          <a:xfrm>
            <a:off x="202320" y="1217880"/>
            <a:ext cx="796104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I grew up in a diverse cultural environment, having been born in Vijayawada, India, and spending my childhood in cities including Bengaluru and Hyderabad. 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Outside academics &amp; research, I enjoy spending time working out, playing table-tennis, photography, playing the guitar, and meeting new people from a variety of different cultures.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5" name="TextBox 44"/>
          <p:cNvSpPr/>
          <p:nvPr/>
        </p:nvSpPr>
        <p:spPr>
          <a:xfrm>
            <a:off x="202320" y="3025080"/>
            <a:ext cx="5164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Academic Life and Extracurriculars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" name="TextBox 46"/>
          <p:cNvSpPr/>
          <p:nvPr/>
        </p:nvSpPr>
        <p:spPr>
          <a:xfrm>
            <a:off x="144360" y="3449520"/>
            <a:ext cx="8330760" cy="31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Final year Mechanical Engineering student at BITS Pilani (CGPA: 9.22).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My goal remains to pursue a career in </a:t>
            </a: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Aerospace Engineering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. This field captivated me since I was a child. High-speed aerodynamics, turbulence modelling, and CFD are topics I’m keen to explore at this moment.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Team Captain</a:t>
            </a:r>
            <a:r>
              <a:rPr b="1" i="1" lang="en-US" sz="2000" spc="-1" strike="noStrike">
                <a:solidFill>
                  <a:srgbClr val="000000"/>
                </a:solidFill>
                <a:latin typeface="Aptos"/>
              </a:rPr>
              <a:t>, Inspired Karters Gravity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: Led technical operations, managerial operations, logistics, and design for a national-level electric race vehicle project. We finished in the top-10 in our 1</a:t>
            </a:r>
            <a:r>
              <a:rPr b="0" lang="en-US" sz="2000" spc="-1" strike="noStrike" baseline="30000">
                <a:solidFill>
                  <a:srgbClr val="000000"/>
                </a:solidFill>
                <a:latin typeface="Aptos"/>
              </a:rPr>
              <a:t>st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 attempt at this category.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48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49" name="TextBox 2"/>
          <p:cNvSpPr/>
          <p:nvPr/>
        </p:nvSpPr>
        <p:spPr>
          <a:xfrm>
            <a:off x="202320" y="847800"/>
            <a:ext cx="7807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Development of 3D mesh generator for aerodynamic flows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50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51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PlaceHolder 2"/>
          <p:cNvSpPr>
            <a:spLocks noGrp="1"/>
          </p:cNvSpPr>
          <p:nvPr>
            <p:ph type="sldNum" idx="14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26495D-4259-49DB-ACEC-FA9863D22775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3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54" name="TextBox 6"/>
          <p:cNvSpPr/>
          <p:nvPr/>
        </p:nvSpPr>
        <p:spPr>
          <a:xfrm>
            <a:off x="165240" y="1676520"/>
            <a:ext cx="7190280" cy="55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Developing a 3D mesh generator utilizing metric-based anisotropic adaptation to enhance accuracy and efficiency in Finite Element Method solvers for aerodynamic flow simulations. 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Implementing solution-driven error estimation methods, including adjoint-based and Hessian-based techniques, to guide adaptive mesh refinement, ensuring optimal mesh quality and convergence rates.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Skills: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Python &amp; Engineering math implementation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Status: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Undergraduate thesis – under progress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5" name="Picture 9" descr=""/>
          <p:cNvPicPr/>
          <p:nvPr/>
        </p:nvPicPr>
        <p:blipFill>
          <a:blip r:embed="rId3"/>
          <a:stretch/>
        </p:blipFill>
        <p:spPr>
          <a:xfrm>
            <a:off x="7594560" y="1207800"/>
            <a:ext cx="4258080" cy="511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57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58" name="TextBox 2"/>
          <p:cNvSpPr/>
          <p:nvPr/>
        </p:nvSpPr>
        <p:spPr>
          <a:xfrm>
            <a:off x="202320" y="847800"/>
            <a:ext cx="7807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Hybrid CFD/DSMC modelling of high-altitude rocket plumes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59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60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1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2" name="PlaceHolder 2"/>
          <p:cNvSpPr>
            <a:spLocks noGrp="1"/>
          </p:cNvSpPr>
          <p:nvPr>
            <p:ph type="sldNum" idx="15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69FF6B-D51F-47B0-9EDC-E0B98894E40F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4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TextBox 6"/>
          <p:cNvSpPr/>
          <p:nvPr/>
        </p:nvSpPr>
        <p:spPr>
          <a:xfrm>
            <a:off x="165240" y="1676520"/>
            <a:ext cx="719028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Developing a hybrid simulation workflow for Falcon 9 exhaust plume expansion in the thermosphere. Incorporating viscous and thermochemical effects for enhanced accuracy. 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Exhaust plume expansion are known to cause ionospheric disturbances due to rocket-induced atmospheric waves. This study is pivotal in understanding them accurately and in an easier way.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Solver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: ANSYS Fluent for CFD analysis of continuum regions and DSMC for rarefied regions.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Status: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Under progress – accepted for a int. conf.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64" name="Picture 7" descr="A diagram of a cylinder&#10;&#10;AI-generated content may be incorrect."/>
          <p:cNvPicPr/>
          <p:nvPr/>
        </p:nvPicPr>
        <p:blipFill>
          <a:blip r:embed="rId3"/>
          <a:stretch/>
        </p:blipFill>
        <p:spPr>
          <a:xfrm>
            <a:off x="7104960" y="2044800"/>
            <a:ext cx="4921560" cy="276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66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67" name="TextBox 2"/>
          <p:cNvSpPr/>
          <p:nvPr/>
        </p:nvSpPr>
        <p:spPr>
          <a:xfrm>
            <a:off x="202320" y="933480"/>
            <a:ext cx="4795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CFD Analysis of Offset-Strip Fins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68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69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0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1" name="PlaceHolder 2"/>
          <p:cNvSpPr>
            <a:spLocks noGrp="1"/>
          </p:cNvSpPr>
          <p:nvPr>
            <p:ph type="sldNum" idx="16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03E169-3674-46B6-9518-68359D9A844A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TextBox 6"/>
          <p:cNvSpPr/>
          <p:nvPr/>
        </p:nvSpPr>
        <p:spPr>
          <a:xfrm>
            <a:off x="202320" y="1498320"/>
            <a:ext cx="7190280" cy="48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Develop correlations for Colburn j-factor and friction factor f based on fin geometry.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Analyze the effects of varying lance lengths on heat transfer and pressure drop.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CFD Solver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: ANSYS Fluent for CFD analysis.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Key Results: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Established new correlations for j and f factors that are within 11% of experimental values.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Identified the individual effect of each geometric parameter on fin performance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Presented at the ICGTME – 2025 conference.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3" name="Picture 1" descr=""/>
          <p:cNvPicPr/>
          <p:nvPr/>
        </p:nvPicPr>
        <p:blipFill>
          <a:blip r:embed="rId3"/>
          <a:stretch/>
        </p:blipFill>
        <p:spPr>
          <a:xfrm>
            <a:off x="8010000" y="1128960"/>
            <a:ext cx="3842280" cy="2343960"/>
          </a:xfrm>
          <a:prstGeom prst="rect">
            <a:avLst/>
          </a:prstGeom>
          <a:ln w="0">
            <a:noFill/>
          </a:ln>
        </p:spPr>
      </p:pic>
      <p:pic>
        <p:nvPicPr>
          <p:cNvPr id="174" name="Picture 7" descr=""/>
          <p:cNvPicPr/>
          <p:nvPr/>
        </p:nvPicPr>
        <p:blipFill>
          <a:blip r:embed="rId4"/>
          <a:srcRect l="14937" t="0" r="13492" b="0"/>
          <a:stretch/>
        </p:blipFill>
        <p:spPr>
          <a:xfrm>
            <a:off x="7808760" y="3615120"/>
            <a:ext cx="4383000" cy="272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76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77" name="TextBox 2"/>
          <p:cNvSpPr/>
          <p:nvPr/>
        </p:nvSpPr>
        <p:spPr>
          <a:xfrm>
            <a:off x="202320" y="835920"/>
            <a:ext cx="7807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Design and Optimization of a Conveyor-Style Dehumidifying Chamber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78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79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0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1" name="PlaceHolder 2"/>
          <p:cNvSpPr>
            <a:spLocks noGrp="1"/>
          </p:cNvSpPr>
          <p:nvPr>
            <p:ph type="sldNum" idx="17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1A2B82-810A-4666-A77F-068EC6F53D16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82" name="TextBox 6"/>
          <p:cNvSpPr/>
          <p:nvPr/>
        </p:nvSpPr>
        <p:spPr>
          <a:xfrm>
            <a:off x="202320" y="1659240"/>
            <a:ext cx="7470720" cy="66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Design a multi-stage conveyor-style dehumidifying chamber for continuous operations.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Optimize airflow and temperature distribution to achieve uniform drying.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CFD Solver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: ANSYS Fluent for flow analysis.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Parameters Analyzed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: Air velocity, temperature gradients, humidity levels, and residence time.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Key Results and Progress: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Developed 4 possible inlet/outlet configurations that have passed approval from the company.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Achieved uniform flow velocity across the conveyor length with less than ±2% variation.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83" name="Picture 8" descr="A blue square with many colored lines&#10;&#10;AI-generated content may be incorrect."/>
          <p:cNvPicPr/>
          <p:nvPr/>
        </p:nvPicPr>
        <p:blipFill>
          <a:blip r:embed="rId3"/>
          <a:srcRect l="0" t="0" r="0" b="3615"/>
          <a:stretch/>
        </p:blipFill>
        <p:spPr>
          <a:xfrm>
            <a:off x="7850520" y="3736440"/>
            <a:ext cx="4305600" cy="274860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12" descr="A rainbow colored spirals on a white background&#10;&#10;AI-generated content may be incorrect."/>
          <p:cNvPicPr/>
          <p:nvPr/>
        </p:nvPicPr>
        <p:blipFill>
          <a:blip r:embed="rId4"/>
          <a:srcRect l="0" t="4899" r="0" b="0"/>
          <a:stretch/>
        </p:blipFill>
        <p:spPr>
          <a:xfrm>
            <a:off x="7850520" y="1041840"/>
            <a:ext cx="4305600" cy="280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Professional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86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87" name="TextBox 2"/>
          <p:cNvSpPr/>
          <p:nvPr/>
        </p:nvSpPr>
        <p:spPr>
          <a:xfrm>
            <a:off x="202320" y="739800"/>
            <a:ext cx="7807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Vimana Aerotech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88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89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0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1" name="PlaceHolder 2"/>
          <p:cNvSpPr>
            <a:spLocks noGrp="1"/>
          </p:cNvSpPr>
          <p:nvPr>
            <p:ph type="sldNum" idx="18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BF820A-0700-41E1-9CF9-7DAD0714661C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92" name="TextBox 6"/>
          <p:cNvSpPr/>
          <p:nvPr/>
        </p:nvSpPr>
        <p:spPr>
          <a:xfrm>
            <a:off x="202320" y="1041840"/>
            <a:ext cx="7470720" cy="66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Description: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Assisted in the development of a tail-sitter drone designed for long-duration survey missions with almost 4 times the flight time of conventional multi-copters with similar capacity and payload.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Utilized rapid prototyping, testing each iteration with 3D-printed components.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Contributed to designing custom hatches, covers, and motor mounts for an in-house manufactured hexacopter.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Key Results and Progress: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70+ Minute Endurance &amp; 100+ KM Range: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 Cover vast areas in a single flight.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60% Lower Cost: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 Sovereign, affordable technology built in-house.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93" name="Picture 7" descr=""/>
          <p:cNvPicPr/>
          <p:nvPr/>
        </p:nvPicPr>
        <p:blipFill>
          <a:blip r:embed="rId3"/>
          <a:stretch/>
        </p:blipFill>
        <p:spPr>
          <a:xfrm>
            <a:off x="7506360" y="1201320"/>
            <a:ext cx="4685400" cy="2620800"/>
          </a:xfrm>
          <a:prstGeom prst="rect">
            <a:avLst/>
          </a:prstGeom>
          <a:ln w="0">
            <a:noFill/>
          </a:ln>
        </p:spPr>
      </p:pic>
      <p:pic>
        <p:nvPicPr>
          <p:cNvPr id="194" name="Picture 10" descr="A white dome shaped object&#10;&#10;AI-generated content may be incorrect."/>
          <p:cNvPicPr/>
          <p:nvPr/>
        </p:nvPicPr>
        <p:blipFill>
          <a:blip r:embed="rId4"/>
          <a:stretch/>
        </p:blipFill>
        <p:spPr>
          <a:xfrm>
            <a:off x="7506360" y="3949200"/>
            <a:ext cx="4706280" cy="249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Team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96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97" name="TextBox 2"/>
          <p:cNvSpPr/>
          <p:nvPr/>
        </p:nvSpPr>
        <p:spPr>
          <a:xfrm>
            <a:off x="165240" y="771480"/>
            <a:ext cx="7807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Inspired Karters Gravity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98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99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0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1" name="PlaceHolder 2"/>
          <p:cNvSpPr>
            <a:spLocks noGrp="1"/>
          </p:cNvSpPr>
          <p:nvPr>
            <p:ph type="sldNum" idx="19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BFA952-8C18-44F4-BD78-E05B6B55FD5F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2" name="TextBox 6"/>
          <p:cNvSpPr/>
          <p:nvPr/>
        </p:nvSpPr>
        <p:spPr>
          <a:xfrm>
            <a:off x="202320" y="1270080"/>
            <a:ext cx="7106760" cy="59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Description: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Spearheaded a team of 50+ members, focusing on designing and manufacturing an electric go-kart.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Managed budget of INR 1000K+ and raised INR 400K+ in team funding.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Key Results and Progress: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Secured an All-India Rank 10 in the Electric Category at the national-level go karting competition. 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70 km Range &amp; 110 kmph top speed.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Secured 1st Place among 237 participants in a prototype presentation competition and was awarded a cash prize of INR 35K.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03" name="Google Shape;222;p29" descr=""/>
          <p:cNvPicPr/>
          <p:nvPr/>
        </p:nvPicPr>
        <p:blipFill>
          <a:blip r:embed="rId3"/>
          <a:srcRect l="-331" t="19804" r="331" b="192"/>
          <a:stretch/>
        </p:blipFill>
        <p:spPr>
          <a:xfrm>
            <a:off x="7018560" y="808560"/>
            <a:ext cx="2313360" cy="2783880"/>
          </a:xfrm>
          <a:prstGeom prst="rect">
            <a:avLst/>
          </a:prstGeom>
          <a:ln w="0">
            <a:noFill/>
          </a:ln>
        </p:spPr>
      </p:pic>
      <p:pic>
        <p:nvPicPr>
          <p:cNvPr id="204" name="Google Shape;168;p21" descr=""/>
          <p:cNvPicPr/>
          <p:nvPr/>
        </p:nvPicPr>
        <p:blipFill>
          <a:blip r:embed="rId4"/>
          <a:srcRect l="0" t="6415" r="0" b="46910"/>
          <a:stretch/>
        </p:blipFill>
        <p:spPr>
          <a:xfrm>
            <a:off x="7444440" y="3755880"/>
            <a:ext cx="3893760" cy="2293200"/>
          </a:xfrm>
          <a:prstGeom prst="rect">
            <a:avLst/>
          </a:prstGeom>
          <a:ln w="0">
            <a:noFill/>
          </a:ln>
        </p:spPr>
      </p:pic>
      <p:pic>
        <p:nvPicPr>
          <p:cNvPr id="205" name="Picture 11" descr=""/>
          <p:cNvPicPr/>
          <p:nvPr/>
        </p:nvPicPr>
        <p:blipFill>
          <a:blip r:embed="rId5"/>
          <a:stretch/>
        </p:blipFill>
        <p:spPr>
          <a:xfrm>
            <a:off x="9391680" y="808560"/>
            <a:ext cx="2374560" cy="27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Team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207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208" name="TextBox 2"/>
          <p:cNvSpPr/>
          <p:nvPr/>
        </p:nvSpPr>
        <p:spPr>
          <a:xfrm>
            <a:off x="165240" y="771480"/>
            <a:ext cx="7807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Team BITS – Shell Eco-Marathon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09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210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1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2" name="PlaceHolder 2"/>
          <p:cNvSpPr>
            <a:spLocks noGrp="1"/>
          </p:cNvSpPr>
          <p:nvPr>
            <p:ph type="sldNum" idx="20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6E8F36-F82D-492A-8F41-3EA7F0AF45CD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TextBox 6"/>
          <p:cNvSpPr/>
          <p:nvPr/>
        </p:nvSpPr>
        <p:spPr>
          <a:xfrm>
            <a:off x="202320" y="1366560"/>
            <a:ext cx="608796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Description: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Designed spaceframes for 100% ethanol-run and electric cars for Shell Eco-Marathon Asia-Pacific.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Assisted in designing the carbon fiber aero package for a prototype vehicle, achieving a drag coefficient of 0.18, reducing air resistance and enhancing performance.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4" name="Picture 7" descr="A drawing of a black and white jet&#10;&#10;AI-generated content may be incorrect."/>
          <p:cNvPicPr/>
          <p:nvPr/>
        </p:nvPicPr>
        <p:blipFill>
          <a:blip r:embed="rId3"/>
          <a:stretch/>
        </p:blipFill>
        <p:spPr>
          <a:xfrm>
            <a:off x="7013160" y="429840"/>
            <a:ext cx="4758840" cy="292068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10" descr="A black object on the ground&#10;&#10;AI-generated content may be incorrect."/>
          <p:cNvPicPr/>
          <p:nvPr/>
        </p:nvPicPr>
        <p:blipFill>
          <a:blip r:embed="rId4"/>
          <a:stretch/>
        </p:blipFill>
        <p:spPr>
          <a:xfrm>
            <a:off x="7458480" y="3465360"/>
            <a:ext cx="3868920" cy="290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Application>LibreOffice/7.3.7.2$Linux_X86_64 LibreOffice_project/30$Build-2</Application>
  <AppVersion>15.0000</AppVersion>
  <Words>990</Words>
  <Paragraphs>136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2025-04-25T13:32:42Z</dcterms:created>
  <dc:creator>Tanish Samanta</dc:creator>
  <dc:description/>
  <dc:language>en-US</dc:language>
  <cp:lastModifiedBy/>
  <dcterms:modified xsi:type="dcterms:W3CDTF">2025-08-11T14:40:12Z</dcterms:modified>
  <cp:revision>31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